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73" r:id="rId3"/>
    <p:sldId id="257" r:id="rId4"/>
    <p:sldId id="272" r:id="rId5"/>
    <p:sldId id="258" r:id="rId6"/>
    <p:sldId id="259" r:id="rId7"/>
    <p:sldId id="260" r:id="rId8"/>
    <p:sldId id="307" r:id="rId9"/>
    <p:sldId id="277" r:id="rId10"/>
    <p:sldId id="278" r:id="rId11"/>
    <p:sldId id="279" r:id="rId12"/>
    <p:sldId id="318" r:id="rId13"/>
    <p:sldId id="319" r:id="rId14"/>
    <p:sldId id="320" r:id="rId15"/>
    <p:sldId id="314" r:id="rId16"/>
    <p:sldId id="315" r:id="rId17"/>
    <p:sldId id="316" r:id="rId18"/>
    <p:sldId id="317" r:id="rId19"/>
    <p:sldId id="264" r:id="rId20"/>
    <p:sldId id="266" r:id="rId21"/>
    <p:sldId id="276" r:id="rId22"/>
    <p:sldId id="267" r:id="rId23"/>
    <p:sldId id="288" r:id="rId24"/>
    <p:sldId id="289" r:id="rId25"/>
    <p:sldId id="290" r:id="rId26"/>
    <p:sldId id="291" r:id="rId27"/>
    <p:sldId id="292" r:id="rId28"/>
    <p:sldId id="30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92925" autoAdjust="0"/>
  </p:normalViewPr>
  <p:slideViewPr>
    <p:cSldViewPr snapToGrid="0" snapToObjects="1">
      <p:cViewPr varScale="1">
        <p:scale>
          <a:sx n="102" d="100"/>
          <a:sy n="102" d="100"/>
        </p:scale>
        <p:origin x="97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397EE-C069-B74E-B864-E75A337D38DD}" type="datetimeFigureOut">
              <a:rPr kumimoji="1" lang="zh-CN" altLang="en-US" smtClean="0"/>
              <a:t>2021/9/13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AA05D-BE0C-2049-9378-0502F6E7539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62557" y="1423448"/>
            <a:ext cx="9466885" cy="2714618"/>
          </a:xfrm>
        </p:spPr>
        <p:txBody>
          <a:bodyPr>
            <a:normAutofit/>
          </a:bodyPr>
          <a:lstStyle/>
          <a:p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辅导猫</a:t>
            </a:r>
            <a:br>
              <a:rPr kumimoji="1"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疫情防控功能</a:t>
            </a:r>
            <a:br>
              <a:rPr kumimoji="1"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老师使用手册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57889" y="4404764"/>
            <a:ext cx="8676222" cy="54512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2020.01</a:t>
            </a: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980783"/>
            <a:ext cx="41920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</a:t>
            </a:r>
            <a:r>
              <a:rPr kumimoji="1" lang="zh-CN" altLang="en-US" sz="1400" dirty="0">
                <a:solidFill>
                  <a:prstClr val="white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、点击信息采集</a:t>
            </a:r>
            <a:r>
              <a:rPr kumimoji="1" lang="en-US" altLang="zh-CN" sz="1400" dirty="0">
                <a:solidFill>
                  <a:prstClr val="white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执行校级任务</a:t>
            </a:r>
            <a:r>
              <a:rPr kumimoji="1" lang="zh-CN" altLang="en-US" sz="1400" dirty="0">
                <a:solidFill>
                  <a:prstClr val="white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，下拉找到待执行的任务，进行任务配置</a:t>
            </a:r>
            <a:endParaRPr kumimoji="1" lang="en-US" altLang="zh-CN" sz="1400" dirty="0">
              <a:solidFill>
                <a:prstClr val="white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dirty="0">
                <a:solidFill>
                  <a:prstClr val="white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kumimoji="1" lang="zh-CN" altLang="en-US" sz="1400" dirty="0">
                <a:solidFill>
                  <a:prstClr val="white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、设置消息提醒、选择参与收集的学生、是否定时发送，然后点击发送收集发给学生进行填报</a:t>
            </a:r>
            <a:endParaRPr kumimoji="1" lang="zh-CN" altLang="en-US" sz="105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75473" y="71459"/>
            <a:ext cx="4688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kumimoji="1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r>
              <a:rPr kumimoji="1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8431" y="2522198"/>
            <a:ext cx="6497848" cy="4264343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4"/>
          <a:stretch>
            <a:fillRect/>
          </a:stretch>
        </p:blipFill>
        <p:spPr>
          <a:xfrm>
            <a:off x="4030981" y="787728"/>
            <a:ext cx="8327708" cy="57416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2197893"/>
            <a:ext cx="30118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进入信息采集任务，可以查看任务执行情况、收集数据明细、统计图表和学生的提问等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点击收集数据，可查看数据详情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b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在收集数据页面，对于填写错误的学生，可以点击打回重填，让学生重新填写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4.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信息收集同样可以删除、撤回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64989" y="71459"/>
            <a:ext cx="440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2950937" y="1401314"/>
            <a:ext cx="9154070" cy="496261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5195" y="1890799"/>
            <a:ext cx="26596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lang="en-US" altLang="zh-CN" sz="1400" dirty="0"/>
              <a:t> </a:t>
            </a:r>
            <a:r>
              <a:rPr lang="zh-CN" altLang="zh-CN" sz="1400" dirty="0"/>
              <a:t>进入今日校园后，在首页下方的消息页面中点击辅导猫推送的提醒消息，可看到需要执行转发的校级任务（也可从信息收集功能进入，如图</a:t>
            </a:r>
            <a:r>
              <a:rPr lang="en-US" altLang="zh-CN" sz="1400" dirty="0"/>
              <a:t>3</a:t>
            </a:r>
            <a:r>
              <a:rPr lang="zh-CN" altLang="zh-CN" sz="1400" dirty="0"/>
              <a:t>）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dirty="0">
              <a:solidFill>
                <a:prstClr val="white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20783" y="136507"/>
            <a:ext cx="401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kumimoji="1" lang="zh-CN" alt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移动端</a:t>
            </a:r>
            <a:r>
              <a:rPr kumimoji="1" lang="en-US" altLang="zh-CN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noProof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  <a:endParaRPr kumimoji="1" lang="zh-CN" altLang="en-US" sz="2400" i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363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1979" y="1191455"/>
            <a:ext cx="2391220" cy="5104335"/>
          </a:xfrm>
          <a:prstGeom prst="rect">
            <a:avLst/>
          </a:prstGeom>
          <a:noFill/>
        </p:spPr>
      </p:pic>
      <p:pic>
        <p:nvPicPr>
          <p:cNvPr id="15362" name="图片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318" y="1191455"/>
            <a:ext cx="2335795" cy="4948966"/>
          </a:xfrm>
          <a:prstGeom prst="rect">
            <a:avLst/>
          </a:prstGeom>
          <a:noFill/>
        </p:spPr>
      </p:pic>
      <p:pic>
        <p:nvPicPr>
          <p:cNvPr id="15361" name="图片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6176" y="1191455"/>
            <a:ext cx="2423617" cy="5056682"/>
          </a:xfrm>
          <a:prstGeom prst="rect">
            <a:avLst/>
          </a:prstGeom>
          <a:noFill/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66700" y="68580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66700" y="1007745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9030" y="651850"/>
            <a:ext cx="2815627" cy="593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13030" y="24595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2.</a:t>
            </a:r>
            <a:r>
              <a:rPr lang="zh-CN" altLang="en-US" b="1" dirty="0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进入转发任务的编辑页面后，选择需要发送的学生后点击发布即可</a:t>
            </a:r>
            <a:endParaRPr lang="zh-CN" altLang="en-US" sz="4000" b="1" dirty="0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41986" name="图片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0028" y="1014588"/>
            <a:ext cx="2091350" cy="4427433"/>
          </a:xfrm>
          <a:prstGeom prst="rect">
            <a:avLst/>
          </a:prstGeom>
          <a:noFill/>
        </p:spPr>
      </p:pic>
      <p:pic>
        <p:nvPicPr>
          <p:cNvPr id="41985" name="图片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1377" y="1014588"/>
            <a:ext cx="2044299" cy="4427433"/>
          </a:xfrm>
          <a:prstGeom prst="rect">
            <a:avLst/>
          </a:prstGeom>
          <a:noFill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66700" y="798195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2673" y="2027976"/>
            <a:ext cx="3784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查看已发布的任务</a:t>
            </a:r>
          </a:p>
          <a:p>
            <a:r>
              <a:rPr lang="en-US" altLang="zh-CN" dirty="0"/>
              <a:t>1.</a:t>
            </a:r>
            <a:r>
              <a:rPr lang="zh-CN" altLang="zh-CN" dirty="0"/>
              <a:t>任务转发之后，在服务页面中，点击进入辅导猫</a:t>
            </a:r>
            <a:r>
              <a:rPr lang="en-US" altLang="zh-CN" dirty="0"/>
              <a:t>-</a:t>
            </a:r>
            <a:r>
              <a:rPr lang="zh-CN" altLang="zh-CN" dirty="0"/>
              <a:t>信息收集</a:t>
            </a:r>
          </a:p>
          <a:p>
            <a:endParaRPr lang="zh-CN" altLang="en-US" dirty="0"/>
          </a:p>
        </p:txBody>
      </p:sp>
      <p:pic>
        <p:nvPicPr>
          <p:cNvPr id="41991" name="图片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95034" y="1014588"/>
            <a:ext cx="2062536" cy="4427433"/>
          </a:xfrm>
          <a:prstGeom prst="rect">
            <a:avLst/>
          </a:prstGeom>
          <a:noFill/>
        </p:spPr>
      </p:pic>
      <p:pic>
        <p:nvPicPr>
          <p:cNvPr id="41990" name="图片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57570" y="1014588"/>
            <a:ext cx="2086034" cy="4383849"/>
          </a:xfrm>
          <a:prstGeom prst="rect">
            <a:avLst/>
          </a:prstGeom>
          <a:noFill/>
        </p:spPr>
      </p:pic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2152753" y="2298631"/>
            <a:ext cx="7726537" cy="190500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信息收集</a:t>
            </a:r>
            <a:br>
              <a:rPr kumimoji="1" lang="en-US" altLang="zh-CN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（适用于院级管理员、辅导员</a:t>
            </a:r>
            <a:br>
              <a:rPr kumimoji="1" lang="en-US" altLang="zh-CN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独立发起的学生信息填报）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31" y="1387698"/>
            <a:ext cx="2537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新建普通收集任务</a:t>
            </a:r>
            <a:endParaRPr kumimoji="1" lang="zh-CN" alt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29647" y="71460"/>
            <a:ext cx="3990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kumimoji="1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-35" r="34203" b="35"/>
          <a:stretch>
            <a:fillRect/>
          </a:stretch>
        </p:blipFill>
        <p:spPr>
          <a:xfrm>
            <a:off x="2460396" y="674087"/>
            <a:ext cx="3261673" cy="199061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3793126"/>
            <a:ext cx="2537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设定收集的标题与正文内容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dirty="0">
              <a:solidFill>
                <a:prstClr val="white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dirty="0">
                <a:solidFill>
                  <a:prstClr val="white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可自定义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多个收集的数据，数据类型分为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4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种：</a:t>
            </a:r>
            <a:b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b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文本题（如家庭住址）</a:t>
            </a:r>
            <a:b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b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单选题（如“是”或“否”）</a:t>
            </a:r>
            <a:b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b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多选题（可多选）</a:t>
            </a:r>
            <a:b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b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图片题（如照片类信息）</a:t>
            </a:r>
            <a:endParaRPr kumimoji="1" lang="zh-CN" altLang="en-US" sz="105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396" y="2742355"/>
            <a:ext cx="3261674" cy="40715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649" y="700165"/>
            <a:ext cx="4014547" cy="196454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907065" y="1383602"/>
            <a:ext cx="2058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设置通知优先级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dirty="0">
                <a:solidFill>
                  <a:prstClr val="white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定时发送还是立即发送</a:t>
            </a:r>
            <a:endParaRPr kumimoji="1" lang="en-US" altLang="zh-CN" sz="1400" dirty="0">
              <a:solidFill>
                <a:prstClr val="white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反馈截止时间</a:t>
            </a:r>
            <a:endParaRPr kumimoji="1" lang="zh-CN" altLang="en-US" sz="105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649" y="2742356"/>
            <a:ext cx="4014547" cy="399503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907065" y="3793125"/>
            <a:ext cx="1945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4.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选择需要填报的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学生对象，可以利用学生分组实现常用对象的管理</a:t>
            </a:r>
            <a:endParaRPr kumimoji="1" lang="zh-CN" altLang="en-US" sz="105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39" y="694303"/>
            <a:ext cx="7270465" cy="406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16" y="3484768"/>
            <a:ext cx="6787663" cy="3301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直线箭头连接符 4"/>
          <p:cNvCxnSpPr/>
          <p:nvPr/>
        </p:nvCxnSpPr>
        <p:spPr>
          <a:xfrm flipH="1">
            <a:off x="3573948" y="1957404"/>
            <a:ext cx="2231630" cy="260922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86992" y="807112"/>
            <a:ext cx="47271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进入发布的信息收集，可以查看已填写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/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未填写人员名单，亦可再次发送提醒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点击收集数据，可查看数据详情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b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在收集数据页面，对于填写错误的学生，可以点击打回重填，让学生重新填写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4.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信息收集同样可以删除、撤回、延期和提前结束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5.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信息收集具有复制表单的功能，同样的表单可以再次填报（适用于每天填报的场景）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261240" y="47802"/>
            <a:ext cx="444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783" y="1002323"/>
            <a:ext cx="2633545" cy="54951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569" y="1002323"/>
            <a:ext cx="2568037" cy="54951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8458" y="3233824"/>
            <a:ext cx="26596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在信息收集发布成功后，移动端和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PC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端的功能类似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</a:b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提前结束、延期、删除等操作请点击右上角的更多操作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移动端目前不支持撤回、复制和发布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20782" y="136507"/>
            <a:ext cx="5257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zh-CN" alt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移动端</a:t>
            </a:r>
            <a:r>
              <a:rPr kumimoji="1" lang="en-US" altLang="zh-CN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  <a:p>
            <a:pPr>
              <a:defRPr/>
            </a:pPr>
            <a:endParaRPr kumimoji="1" lang="zh-CN" altLang="en-US" sz="2400" i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7" name="直线箭头连接符 6"/>
          <p:cNvCxnSpPr/>
          <p:nvPr/>
        </p:nvCxnSpPr>
        <p:spPr>
          <a:xfrm>
            <a:off x="6682153" y="1967732"/>
            <a:ext cx="1547447" cy="275373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5801" y="2280139"/>
            <a:ext cx="9841584" cy="19050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通知</a:t>
            </a:r>
            <a:br>
              <a:rPr kumimoji="1" lang="en-US" altLang="zh-CN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（可统计学生是否阅读了通知）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54415" y="2280139"/>
            <a:ext cx="2589212" cy="19050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登录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52" y="663159"/>
            <a:ext cx="7591925" cy="424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893" y="2907724"/>
            <a:ext cx="7639640" cy="395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线箭头连接符 6"/>
          <p:cNvCxnSpPr/>
          <p:nvPr/>
        </p:nvCxnSpPr>
        <p:spPr>
          <a:xfrm>
            <a:off x="1661746" y="4572001"/>
            <a:ext cx="2672862" cy="39565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321246" y="876399"/>
            <a:ext cx="26596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在通知编辑页面中，编辑好标题和正文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b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如需定时发送，可开启定时发送功能，并设置时间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可选择短信、电话提醒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选择人员后即可完成发送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63013" y="48006"/>
            <a:ext cx="4583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07" y="1100090"/>
            <a:ext cx="9141068" cy="511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241" y="2750773"/>
            <a:ext cx="2404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在通知发布成功后，可进入已发布的通知页面查看当前进度</a:t>
            </a:r>
            <a:b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可对已发布的任务进行删除、撤回等操作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可对未读学生进行未读提醒，提醒方式可以是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内提醒、短信或电话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81805" y="48006"/>
            <a:ext cx="4844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2993299" y="601781"/>
            <a:ext cx="2062279" cy="5927000"/>
            <a:chOff x="6202490" y="278634"/>
            <a:chExt cx="2352426" cy="680015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2490" y="278634"/>
              <a:ext cx="2352426" cy="4781147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2490" y="5059781"/>
              <a:ext cx="2352426" cy="2019011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153865" y="3391594"/>
            <a:ext cx="265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通知编辑页面功能和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端一致，编辑完成后发布即可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在通知发布成功后，移动端和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端的功能类似</a:t>
            </a:r>
            <a:b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删除、撤回等操作请点击右上角的更多操作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65564" y="47802"/>
            <a:ext cx="5078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移动端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  <a:p>
            <a:pPr algn="ctr"/>
            <a:endParaRPr kumimoji="1" lang="zh-CN" altLang="en-US" sz="2400" i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980" y="601781"/>
            <a:ext cx="2736646" cy="5927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997" y="601781"/>
            <a:ext cx="2736646" cy="5927000"/>
          </a:xfrm>
          <a:prstGeom prst="rect">
            <a:avLst/>
          </a:prstGeom>
        </p:spPr>
      </p:pic>
      <p:cxnSp>
        <p:nvCxnSpPr>
          <p:cNvPr id="12" name="直线箭头连接符 11"/>
          <p:cNvCxnSpPr/>
          <p:nvPr/>
        </p:nvCxnSpPr>
        <p:spPr>
          <a:xfrm>
            <a:off x="8123814" y="1657844"/>
            <a:ext cx="1345501" cy="287898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2130458" y="2280139"/>
            <a:ext cx="7956222" cy="19050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签到</a:t>
            </a:r>
            <a:br>
              <a:rPr kumimoji="1" lang="en-US" altLang="zh-CN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（可用于学生是否在校统计）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939" y="652141"/>
            <a:ext cx="7411916" cy="413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238" y="2761041"/>
            <a:ext cx="7051431" cy="393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66318" y="2327841"/>
            <a:ext cx="24574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进入签到后，可在列表中选择合适的使用场景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选择完成后，系统会根据场景智能推荐签到方式，若老师想采用其他自定义设置，可自行修改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签到任务配置和查寝几乎一样，详细设置流程可参考查寝功能介绍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365368" y="38760"/>
            <a:ext cx="458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001" y="670966"/>
            <a:ext cx="6684445" cy="372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497336" y="1246047"/>
            <a:ext cx="2994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进入发布的签到，可以查看任务详细情况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点击查看详情，可查看该日的签到详细情况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b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在学生列表中可再次点击查看详情查看单个学生的签到详细情况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签到可以删除、重新编辑、暂停和提前结束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签到结果可以手动变更，并填写变更原因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签到结果可以直接导出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846" y="2698590"/>
            <a:ext cx="6684445" cy="373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线箭头连接符 5"/>
          <p:cNvCxnSpPr/>
          <p:nvPr/>
        </p:nvCxnSpPr>
        <p:spPr>
          <a:xfrm flipH="1">
            <a:off x="8466992" y="2329962"/>
            <a:ext cx="2822332" cy="13716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447" y="4735167"/>
            <a:ext cx="4417242" cy="198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直线箭头连接符 9"/>
          <p:cNvCxnSpPr/>
          <p:nvPr/>
        </p:nvCxnSpPr>
        <p:spPr>
          <a:xfrm flipH="1">
            <a:off x="8492223" y="4768224"/>
            <a:ext cx="1750815" cy="79730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365368" y="38760"/>
            <a:ext cx="458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5694" y="2409441"/>
            <a:ext cx="2659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签到的移动端和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PC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端的功能类似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b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进入后可查看当前任务或发布新任务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339" y="1019908"/>
            <a:ext cx="2694292" cy="48533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606" y="183523"/>
            <a:ext cx="2155877" cy="65261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65368" y="38760"/>
            <a:ext cx="458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移动端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8006" y="3101939"/>
            <a:ext cx="26596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提前结束、暂停等操作请点击右上角的更多操作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点击每日签到详情，可查看当日学生具体签到情况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254" y="861053"/>
            <a:ext cx="2742121" cy="58842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924" y="861053"/>
            <a:ext cx="2763056" cy="5884286"/>
          </a:xfrm>
          <a:prstGeom prst="rect">
            <a:avLst/>
          </a:prstGeom>
        </p:spPr>
      </p:pic>
      <p:cxnSp>
        <p:nvCxnSpPr>
          <p:cNvPr id="7" name="直线箭头连接符 6"/>
          <p:cNvCxnSpPr/>
          <p:nvPr/>
        </p:nvCxnSpPr>
        <p:spPr>
          <a:xfrm flipV="1">
            <a:off x="6631931" y="3223982"/>
            <a:ext cx="1272981" cy="92546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365368" y="38760"/>
            <a:ext cx="458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移动端</a:t>
            </a:r>
            <a:r>
              <a:rPr kumimoji="1" lang="en-US" altLang="zh-CN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kumimoji="1" lang="zh-CN" altLang="en-US" sz="2400" i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院级管理员、辅导员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00" y="2086807"/>
            <a:ext cx="2381876" cy="2947573"/>
          </a:xfrm>
          <a:prstGeom prst="rect">
            <a:avLst/>
          </a:prstGeom>
          <a:effectLst/>
        </p:spPr>
      </p:pic>
      <p:grpSp>
        <p:nvGrpSpPr>
          <p:cNvPr id="4" name="组合 4"/>
          <p:cNvGrpSpPr/>
          <p:nvPr/>
        </p:nvGrpSpPr>
        <p:grpSpPr>
          <a:xfrm>
            <a:off x="3285816" y="3045205"/>
            <a:ext cx="2388316" cy="1030776"/>
            <a:chOff x="558442" y="2153869"/>
            <a:chExt cx="2388316" cy="103077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12" t="40037" r="29774" b="39804"/>
            <a:stretch>
              <a:fillRect/>
            </a:stretch>
          </p:blipFill>
          <p:spPr>
            <a:xfrm>
              <a:off x="558442" y="2153869"/>
              <a:ext cx="2388316" cy="66029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58442" y="2876870"/>
              <a:ext cx="238831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dist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数据驱动</a:t>
              </a:r>
              <a:r>
                <a:rPr lang="en-US" altLang="zh-CN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·</a:t>
              </a:r>
              <a:r>
                <a:rPr lang="zh-CN" altLang="en-US" sz="14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精准育人</a:t>
              </a:r>
              <a:endParaRPr kumimoji="0" lang="zh-CN" altLang="en-US" sz="1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Calibri Light" panose="020F0302020204030204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16" y="1588476"/>
            <a:ext cx="1854000" cy="3868183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4720062" y="848457"/>
            <a:ext cx="2264704" cy="559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老师手机登录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294305" y="5791200"/>
            <a:ext cx="2361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扫描二维码或在应用商店下载“今日校园”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15559" y="5791200"/>
            <a:ext cx="2089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打开今日校园，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点击右下角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学工号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endParaRPr lang="zh-CN" altLang="en-US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783" y="1588476"/>
            <a:ext cx="1854000" cy="386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2"/>
          <p:cNvSpPr txBox="1"/>
          <p:nvPr/>
        </p:nvSpPr>
        <p:spPr>
          <a:xfrm>
            <a:off x="5087217" y="5775488"/>
            <a:ext cx="2089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选择 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学校名称</a:t>
            </a:r>
            <a:endParaRPr kumimoji="1" lang="en-US" altLang="zh-CN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9907075" y="5794342"/>
            <a:ext cx="2152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在底部选择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服务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，进入页面即可看见辅导猫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6215" y="1588476"/>
            <a:ext cx="1854000" cy="3851030"/>
          </a:xfrm>
          <a:prstGeom prst="rect">
            <a:avLst/>
          </a:prstGeom>
        </p:spPr>
      </p:pic>
      <p:sp>
        <p:nvSpPr>
          <p:cNvPr id="23" name="TextBox 12"/>
          <p:cNvSpPr txBox="1"/>
          <p:nvPr/>
        </p:nvSpPr>
        <p:spPr>
          <a:xfrm>
            <a:off x="7280329" y="5794342"/>
            <a:ext cx="2523547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账号   ：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工号</a:t>
            </a:r>
            <a:endParaRPr kumimoji="1" lang="en-US" altLang="zh-CN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初始密码：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校内认证密码，初始密码为校内密码</a:t>
            </a:r>
            <a:endParaRPr kumimoji="1" lang="en-US" altLang="zh-CN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45243" y="2003235"/>
            <a:ext cx="1835943" cy="683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506173" y="3040607"/>
            <a:ext cx="1835943" cy="589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958" y="1588477"/>
            <a:ext cx="1854000" cy="388533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0697830" y="5165889"/>
            <a:ext cx="336257" cy="2907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10441713" y="4063878"/>
            <a:ext cx="424245" cy="4327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QR 代码&#10;&#10;描述已自动生成">
            <a:extLst>
              <a:ext uri="{FF2B5EF4-FFF2-40B4-BE49-F238E27FC236}">
                <a16:creationId xmlns:a16="http://schemas.microsoft.com/office/drawing/2014/main" id="{A8EA6F56-BDEF-4669-B526-5E0A482AD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332" y="2557504"/>
            <a:ext cx="1555422" cy="15554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3918960" y="228599"/>
            <a:ext cx="4150383" cy="559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老师电脑登录（访问后台功能）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608012" y="5413130"/>
            <a:ext cx="66317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电脑浏览器（推荐谷歌浏览器）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打开辅导猫官网（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cat.cpdaily.com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）或百度搜索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辅导猫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进入官网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点击页面正中间的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登录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，会显示登陆二维码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9244990" y="5413130"/>
            <a:ext cx="294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打开今日校园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点击下方的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今选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，然后点击右上角的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扫一扫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扫描浏览器上显示的二维码即可登录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90" y="788374"/>
            <a:ext cx="9155889" cy="452812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74910" y="2567763"/>
            <a:ext cx="966774" cy="4854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090" y="788374"/>
            <a:ext cx="2251498" cy="451575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9668272" y="4910566"/>
            <a:ext cx="508896" cy="4901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11566688" y="970162"/>
            <a:ext cx="378899" cy="2836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85" y="624254"/>
            <a:ext cx="10100020" cy="50129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4" name="TextBox 12"/>
          <p:cNvSpPr txBox="1"/>
          <p:nvPr/>
        </p:nvSpPr>
        <p:spPr>
          <a:xfrm>
            <a:off x="4711724" y="5811406"/>
            <a:ext cx="2540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登陆成功后，可以看到主界面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4132383" y="2280139"/>
            <a:ext cx="3297116" cy="1905000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成员信息</a:t>
            </a:r>
            <a:endParaRPr kumimoji="1" lang="zh-CN" altLang="en-US" sz="4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71" y="515195"/>
            <a:ext cx="7285160" cy="410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396754" y="4818000"/>
            <a:ext cx="4093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点击首页右侧成员，可看见所分配的学生详情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b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点击左侧列表，可按照学院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专业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班级查看成员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b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点击单个学生信息右侧的编辑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角色设置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删除可对学生做出相应的操作</a:t>
            </a:r>
            <a:endParaRPr kumimoji="1" lang="zh-CN" altLang="en-US" sz="1050" i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588" y="2584166"/>
            <a:ext cx="7285160" cy="406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10581918" y="106629"/>
            <a:ext cx="1498714" cy="414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178" y="520978"/>
            <a:ext cx="9231066" cy="428637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33702" y="4939019"/>
            <a:ext cx="95296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可以对经常联系的对象建立分组，从而避免在多次通知过程中反复查找人员</a:t>
            </a:r>
            <a:endParaRPr kumimoji="1" lang="en-US" altLang="zh-CN" sz="1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分组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，点击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【+】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新增分组</a:t>
            </a:r>
            <a:b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点击左侧新增的分组名称</a:t>
            </a:r>
            <a:endParaRPr kumimoji="1"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b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在右侧点击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添加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，增加相关人员</a:t>
            </a:r>
            <a:endParaRPr kumimoji="1" lang="zh-CN" altLang="en-US" sz="1050" i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10581918" y="106629"/>
            <a:ext cx="1498714" cy="4143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42003" y="1701290"/>
            <a:ext cx="803053" cy="1602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20783" y="1983984"/>
            <a:ext cx="444834" cy="1602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048685" y="2144240"/>
            <a:ext cx="444834" cy="1602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561236" y="2163204"/>
            <a:ext cx="1181964" cy="1602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8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2" t="40037" r="29774" b="39804"/>
          <a:stretch>
            <a:fillRect/>
          </a:stretch>
        </p:blipFill>
        <p:spPr>
          <a:xfrm>
            <a:off x="66318" y="71459"/>
            <a:ext cx="1498714" cy="41435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498862" y="2298631"/>
            <a:ext cx="8606671" cy="190500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校级信息收集</a:t>
            </a:r>
            <a:br>
              <a:rPr kumimoji="1" lang="en-US" altLang="zh-CN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kumimoji="1" lang="zh-CN" altLang="en-US" sz="4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（适用于院级管理员或老师收到校级任务后，组织学生填报信息）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1236</Words>
  <Application>Microsoft Office PowerPoint</Application>
  <PresentationFormat>宽屏</PresentationFormat>
  <Paragraphs>111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4" baseType="lpstr">
      <vt:lpstr>DengXian</vt:lpstr>
      <vt:lpstr>微软雅黑</vt:lpstr>
      <vt:lpstr>Arial</vt:lpstr>
      <vt:lpstr>Calibri</vt:lpstr>
      <vt:lpstr>Calibri Light</vt:lpstr>
      <vt:lpstr>Office Theme</vt:lpstr>
      <vt:lpstr>辅导猫 疫情防控功能 老师使用手册</vt:lpstr>
      <vt:lpstr>登录</vt:lpstr>
      <vt:lpstr>PowerPoint 演示文稿</vt:lpstr>
      <vt:lpstr>PowerPoint 演示文稿</vt:lpstr>
      <vt:lpstr>PowerPoint 演示文稿</vt:lpstr>
      <vt:lpstr>成员信息</vt:lpstr>
      <vt:lpstr>PowerPoint 演示文稿</vt:lpstr>
      <vt:lpstr>PowerPoint 演示文稿</vt:lpstr>
      <vt:lpstr>校级信息收集 （适用于院级管理员或老师收到校级任务后，组织学生填报信息）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信息收集 （适用于院级管理员、辅导员 独立发起的学生信息填报）</vt:lpstr>
      <vt:lpstr>PowerPoint 演示文稿</vt:lpstr>
      <vt:lpstr>PowerPoint 演示文稿</vt:lpstr>
      <vt:lpstr>PowerPoint 演示文稿</vt:lpstr>
      <vt:lpstr>通知 （可统计学生是否阅读了通知）</vt:lpstr>
      <vt:lpstr>PowerPoint 演示文稿</vt:lpstr>
      <vt:lpstr>PowerPoint 演示文稿</vt:lpstr>
      <vt:lpstr>PowerPoint 演示文稿</vt:lpstr>
      <vt:lpstr>签到 （可用于学生是否在校统计）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辅导猫使用手册</dc:title>
  <dc:creator>张景彧</dc:creator>
  <cp:lastModifiedBy>admin</cp:lastModifiedBy>
  <cp:revision>99</cp:revision>
  <cp:lastPrinted>2019-09-02T03:24:00Z</cp:lastPrinted>
  <dcterms:created xsi:type="dcterms:W3CDTF">2019-08-30T05:16:00Z</dcterms:created>
  <dcterms:modified xsi:type="dcterms:W3CDTF">2021-09-13T07:58:41Z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